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0" r:id="rId4"/>
    <p:sldId id="271" r:id="rId5"/>
    <p:sldId id="272" r:id="rId6"/>
    <p:sldId id="273" r:id="rId7"/>
    <p:sldId id="274" r:id="rId8"/>
    <p:sldId id="275"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ABC of first aid</a:t>
            </a:r>
            <a:endParaRPr lang="en-IN" dirty="0"/>
          </a:p>
        </p:txBody>
      </p:sp>
      <p:sp>
        <p:nvSpPr>
          <p:cNvPr id="3" name="Content Placeholder 2"/>
          <p:cNvSpPr>
            <a:spLocks noGrp="1"/>
          </p:cNvSpPr>
          <p:nvPr>
            <p:ph idx="1"/>
          </p:nvPr>
        </p:nvSpPr>
        <p:spPr/>
        <p:txBody>
          <a:bodyPr/>
          <a:lstStyle/>
          <a:p>
            <a:r>
              <a:rPr lang="en-IN" dirty="0" smtClean="0"/>
              <a:t>The priorities of first aid are…</a:t>
            </a:r>
          </a:p>
          <a:p>
            <a:r>
              <a:rPr lang="en-IN" b="1" dirty="0" smtClean="0"/>
              <a:t>A AIRWAY  </a:t>
            </a:r>
            <a:br>
              <a:rPr lang="en-IN" b="1" dirty="0" smtClean="0"/>
            </a:br>
            <a:r>
              <a:rPr lang="en-IN" b="1" dirty="0" smtClean="0"/>
              <a:t>B BREATHING  </a:t>
            </a:r>
            <a:br>
              <a:rPr lang="en-IN" b="1" dirty="0" smtClean="0"/>
            </a:br>
            <a:r>
              <a:rPr lang="en-IN" b="1" dirty="0" smtClean="0"/>
              <a:t>C CIRCULATION (and bleeding)  </a:t>
            </a:r>
            <a:endParaRPr lang="en-IN" dirty="0" smtClean="0"/>
          </a:p>
          <a:p>
            <a:r>
              <a:rPr lang="en-IN" dirty="0" smtClean="0"/>
              <a:t>Only then look at burns and broken bones.   </a:t>
            </a:r>
          </a:p>
          <a:p>
            <a:pPr>
              <a:buNone/>
            </a:pP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IN" b="1" dirty="0" smtClean="0"/>
              <a:t>A Airway</a:t>
            </a:r>
            <a:endParaRPr lang="en-IN" dirty="0" smtClean="0"/>
          </a:p>
          <a:p>
            <a:r>
              <a:rPr lang="en-IN" dirty="0" smtClean="0"/>
              <a:t>The airway of an unconscious person may be narrowed or blocked, making breathing difficult and noisy or impossible. </a:t>
            </a:r>
          </a:p>
          <a:p>
            <a:r>
              <a:rPr lang="en-IN" dirty="0" smtClean="0"/>
              <a:t>This happens when the tongue drops back and blocks the throat. Lifting the chin and tilting the head back lifts the tongue away from the entrance to the air passage.</a:t>
            </a:r>
          </a:p>
          <a:p>
            <a:r>
              <a:rPr lang="en-IN" dirty="0" smtClean="0"/>
              <a:t> If you think the neck may be injured, tilt the head very carefully, just enough to open the airway.</a:t>
            </a:r>
          </a:p>
          <a:p>
            <a:pPr>
              <a:buNone/>
            </a:pP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IN" b="1" dirty="0" smtClean="0"/>
              <a:t>B Breathing</a:t>
            </a:r>
            <a:endParaRPr lang="en-IN" dirty="0" smtClean="0"/>
          </a:p>
          <a:p>
            <a:pPr>
              <a:buNone/>
            </a:pPr>
            <a:endParaRPr lang="en-IN" dirty="0" smtClean="0"/>
          </a:p>
          <a:p>
            <a:r>
              <a:rPr lang="en-IN" dirty="0" smtClean="0"/>
              <a:t>Check for breathing by placing your head near the person’s nose and mouth. Feel for breath on your cheek or moisture on the back of your hand.</a:t>
            </a:r>
          </a:p>
          <a:p>
            <a:r>
              <a:rPr lang="en-IN" dirty="0" smtClean="0"/>
              <a:t>If a person has just stopped breathing use </a:t>
            </a:r>
            <a:r>
              <a:rPr lang="en-IN" b="1" dirty="0" smtClean="0"/>
              <a:t>mouth to mouth ventilation.</a:t>
            </a:r>
            <a:r>
              <a:rPr lang="en-IN" dirty="0" smtClean="0"/>
              <a:t> </a:t>
            </a:r>
          </a:p>
          <a:p>
            <a:r>
              <a:rPr lang="en-IN" dirty="0" smtClean="0"/>
              <a:t>Giving about ten breaths every minute until help arrives or breathing begins. </a:t>
            </a:r>
          </a:p>
          <a:p>
            <a:pPr>
              <a:buNone/>
            </a:pP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r>
              <a:rPr lang="en-IN" b="1" dirty="0" smtClean="0"/>
              <a:t>C- Circulation</a:t>
            </a:r>
            <a:endParaRPr lang="en-IN" dirty="0" smtClean="0"/>
          </a:p>
          <a:p>
            <a:r>
              <a:rPr lang="en-IN" dirty="0" smtClean="0"/>
              <a:t>Check for circulation (to see if the heart is still beating) by feeling lump on the windpipe with two fingers. </a:t>
            </a:r>
          </a:p>
          <a:p>
            <a:r>
              <a:rPr lang="en-IN" dirty="0" smtClean="0"/>
              <a:t>Slide the fingers to the side of the windpipe and feel for the pulse. If the heart has stopped beating use </a:t>
            </a:r>
            <a:r>
              <a:rPr lang="en-IN" b="1" dirty="0" smtClean="0"/>
              <a:t>chest compression</a:t>
            </a:r>
            <a:r>
              <a:rPr lang="en-IN" dirty="0" smtClean="0"/>
              <a:t> to try to restart the heart.</a:t>
            </a:r>
          </a:p>
          <a:p>
            <a:r>
              <a:rPr lang="en-IN" dirty="0" smtClean="0"/>
              <a:t> Place your hand flat just above the point where the ribs meet the breastbone. Bring the other hand on top of it and lock your fingers together. With your arms straight, press down firmly on the breastbone, pushing it down by 4–5 cm. Release the pressure and repeat the compressions at a rate of about 80 per minute. If the person is </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6964362"/>
          </a:xfrm>
        </p:spPr>
        <p:txBody>
          <a:bodyPr/>
          <a:lstStyle/>
          <a:p>
            <a:pPr>
              <a:buNone/>
            </a:pPr>
            <a:r>
              <a:rPr lang="en-IN" dirty="0" smtClean="0"/>
              <a:t>also not breathing, alternate 15 compressions with two breaths until help arrives Stop bleeding by applying firm pressure to the wound for about 15 minutes.</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buNone/>
            </a:pPr>
            <a:r>
              <a:rPr lang="en-IN" b="1" dirty="0" smtClean="0"/>
              <a:t>The Recovery Position</a:t>
            </a:r>
            <a:endParaRPr lang="en-IN" dirty="0" smtClean="0"/>
          </a:p>
          <a:p>
            <a:pPr>
              <a:buFont typeface="Wingdings" pitchFamily="2" charset="2"/>
              <a:buChar char="§"/>
            </a:pPr>
            <a:r>
              <a:rPr lang="en-IN" dirty="0" smtClean="0"/>
              <a:t>This is the best position for an unconscious person or someone having a fit. </a:t>
            </a:r>
          </a:p>
          <a:p>
            <a:pPr>
              <a:buFont typeface="Wingdings" pitchFamily="2" charset="2"/>
              <a:buChar char="§"/>
            </a:pPr>
            <a:r>
              <a:rPr lang="en-IN" dirty="0" smtClean="0"/>
              <a:t>It allows them to breathe easily and prevents them from choking. </a:t>
            </a:r>
          </a:p>
          <a:p>
            <a:pPr>
              <a:buFont typeface="Wingdings" pitchFamily="2" charset="2"/>
              <a:buChar char="§"/>
            </a:pPr>
            <a:r>
              <a:rPr lang="en-IN" dirty="0" smtClean="0"/>
              <a:t>After checking the ABC, bend the nearest arm to you, putting the hand by the head. Then bring the far arm across the chest and hold both hands in one of yours. </a:t>
            </a:r>
          </a:p>
          <a:p>
            <a:pPr>
              <a:buFont typeface="Wingdings" pitchFamily="2" charset="2"/>
              <a:buChar char="§"/>
            </a:pPr>
            <a:r>
              <a:rPr lang="en-IN" dirty="0" smtClean="0"/>
              <a:t>With your other hand pull the furthest leg up at the knee and roll the person towards you to lie in this position. </a:t>
            </a:r>
          </a:p>
          <a:p>
            <a:pPr>
              <a:buNone/>
            </a:pP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tilz.tearfund.org/NR/rdonlyres/F38844BF-0852-4E9A-A2E3-89AFEF635FB0/0/FS187Health9.gif"/>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Cardio-pulmonary Resuscitation (CPR)</a:t>
            </a:r>
            <a:endParaRPr lang="en-IN" dirty="0"/>
          </a:p>
        </p:txBody>
      </p:sp>
      <p:sp>
        <p:nvSpPr>
          <p:cNvPr id="3" name="Content Placeholder 2"/>
          <p:cNvSpPr>
            <a:spLocks noGrp="1"/>
          </p:cNvSpPr>
          <p:nvPr>
            <p:ph idx="1"/>
          </p:nvPr>
        </p:nvSpPr>
        <p:spPr/>
        <p:txBody>
          <a:bodyPr>
            <a:normAutofit fontScale="92500" lnSpcReduction="20000"/>
          </a:bodyPr>
          <a:lstStyle/>
          <a:p>
            <a:pPr lvl="0">
              <a:buFont typeface="Wingdings" pitchFamily="2" charset="2"/>
              <a:buChar char="§"/>
            </a:pPr>
            <a:r>
              <a:rPr lang="en-IN" dirty="0" smtClean="0"/>
              <a:t> An emergency procedure in which the heart and lungs are made to work by manually compressing the chest overlying the heart and forcing air into the lungs. CPR is used to maintain circulation when the heart stops pumping, usually because of disease, drugs, or trauma.</a:t>
            </a:r>
            <a:endParaRPr lang="en-IN" u="sng" dirty="0" smtClean="0"/>
          </a:p>
          <a:p>
            <a:pPr lvl="0"/>
            <a:r>
              <a:rPr lang="en-IN" u="sng" dirty="0" smtClean="0"/>
              <a:t>Emergency life-saving measure</a:t>
            </a:r>
            <a:endParaRPr lang="en-IN" dirty="0" smtClean="0"/>
          </a:p>
          <a:p>
            <a:pPr lvl="0"/>
            <a:r>
              <a:rPr lang="en-IN" u="sng" dirty="0" smtClean="0"/>
              <a:t>Combination of rescue breathing &amp; chest compressions </a:t>
            </a:r>
            <a:endParaRPr lang="en-IN" dirty="0" smtClean="0"/>
          </a:p>
          <a:p>
            <a:pPr lvl="0"/>
            <a:r>
              <a:rPr lang="en-IN" u="sng" dirty="0" smtClean="0"/>
              <a:t>Done on unconscious/ non-breathing patient </a:t>
            </a:r>
            <a:endParaRPr lang="en-IN" dirty="0" smtClean="0"/>
          </a:p>
          <a:p>
            <a:r>
              <a:rPr lang="en-IN" u="sng" dirty="0" smtClean="0"/>
              <a:t>Done on persons suffering cardiac arrest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20000"/>
          </a:bodyPr>
          <a:lstStyle/>
          <a:p>
            <a:pPr lvl="0"/>
            <a:r>
              <a:rPr lang="en-IN" u="sng" dirty="0" smtClean="0"/>
              <a:t>Supports heart pumping for short duration</a:t>
            </a:r>
            <a:endParaRPr lang="en-IN" dirty="0" smtClean="0"/>
          </a:p>
          <a:p>
            <a:pPr lvl="0"/>
            <a:r>
              <a:rPr lang="en-IN" u="sng" dirty="0" smtClean="0"/>
              <a:t>Allows oxygen to reach brain</a:t>
            </a:r>
            <a:endParaRPr lang="en-IN" dirty="0" smtClean="0"/>
          </a:p>
          <a:p>
            <a:pPr lvl="0"/>
            <a:r>
              <a:rPr lang="en-IN" u="sng" dirty="0" smtClean="0"/>
              <a:t>Buys time till help arrives</a:t>
            </a:r>
            <a:endParaRPr lang="en-IN" dirty="0" smtClean="0"/>
          </a:p>
          <a:p>
            <a:pPr lvl="0"/>
            <a:r>
              <a:rPr lang="en-IN" u="sng" dirty="0" smtClean="0"/>
              <a:t>More effective when done as early as possible</a:t>
            </a:r>
          </a:p>
          <a:p>
            <a:r>
              <a:rPr lang="en-IN" b="1" u="sng" dirty="0" smtClean="0"/>
              <a:t>   THE VITAL STEPS</a:t>
            </a:r>
            <a:r>
              <a:rPr lang="en-IN" u="sng" dirty="0" smtClean="0"/>
              <a:t> </a:t>
            </a:r>
            <a:r>
              <a:rPr lang="en-IN" b="1" u="sng" dirty="0" smtClean="0"/>
              <a:t>Clear the airway</a:t>
            </a:r>
            <a:endParaRPr lang="en-IN" dirty="0" smtClean="0"/>
          </a:p>
          <a:p>
            <a:pPr lvl="0"/>
            <a:endParaRPr lang="en-IN" dirty="0" smtClean="0"/>
          </a:p>
          <a:p>
            <a:pPr>
              <a:buNone/>
            </a:pPr>
            <a:r>
              <a:rPr lang="en-IN" b="1" u="sng" dirty="0" smtClean="0"/>
              <a:t>   Caution</a:t>
            </a:r>
            <a:endParaRPr lang="en-IN" dirty="0" smtClean="0"/>
          </a:p>
          <a:p>
            <a:pPr lvl="0"/>
            <a:r>
              <a:rPr lang="en-IN" u="sng" dirty="0" smtClean="0"/>
              <a:t>Ribs/heart/lungs/ liver may be injured</a:t>
            </a:r>
            <a:endParaRPr lang="en-IN" dirty="0" smtClean="0"/>
          </a:p>
          <a:p>
            <a:pPr lvl="0"/>
            <a:r>
              <a:rPr lang="en-IN" u="sng" dirty="0" smtClean="0"/>
              <a:t>After CPR, medical attention should be given</a:t>
            </a:r>
            <a:endParaRPr lang="en-IN" dirty="0" smtClean="0"/>
          </a:p>
          <a:p>
            <a:r>
              <a:rPr lang="en-IN" b="1" u="sng" dirty="0" smtClean="0"/>
              <a:t>   CPR training</a:t>
            </a:r>
            <a:endParaRPr lang="en-IN" dirty="0" smtClean="0"/>
          </a:p>
          <a:p>
            <a:pPr lvl="0"/>
            <a:r>
              <a:rPr lang="en-IN" u="sng" dirty="0" smtClean="0"/>
              <a:t>CPR - practical skill acquired through training</a:t>
            </a:r>
            <a:endParaRPr lang="en-IN" dirty="0" smtClean="0"/>
          </a:p>
          <a:p>
            <a:pPr lvl="0"/>
            <a:r>
              <a:rPr lang="en-IN" u="sng" dirty="0" smtClean="0"/>
              <a:t>Professional training/ regular practice mandatory</a:t>
            </a:r>
            <a:endParaRPr lang="en-IN" dirty="0" smtClean="0"/>
          </a:p>
          <a:p>
            <a:pPr>
              <a:buNone/>
            </a:pP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322</Words>
  <Application>Microsoft Office PowerPoint</Application>
  <PresentationFormat>On-screen Show (4:3)</PresentationFormat>
  <Paragraphs>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ABC of first aid</vt:lpstr>
      <vt:lpstr>Slide 2</vt:lpstr>
      <vt:lpstr>Slide 3</vt:lpstr>
      <vt:lpstr>Slide 4</vt:lpstr>
      <vt:lpstr>Slide 5</vt:lpstr>
      <vt:lpstr>Slide 6</vt:lpstr>
      <vt:lpstr>Slide 7</vt:lpstr>
      <vt:lpstr>Cardio-pulmonary Resuscitation (CPR)</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aid and Safety Management</dc:title>
  <dc:creator>Hukum</dc:creator>
  <cp:lastModifiedBy>lenovo</cp:lastModifiedBy>
  <cp:revision>23</cp:revision>
  <dcterms:created xsi:type="dcterms:W3CDTF">2006-08-16T00:00:00Z</dcterms:created>
  <dcterms:modified xsi:type="dcterms:W3CDTF">2020-04-18T08:24:33Z</dcterms:modified>
</cp:coreProperties>
</file>