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9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3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3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3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0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4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2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2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2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3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3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EAFC4-65B0-40D2-9303-53E0A2538A7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79460-8B75-468E-AD95-DE3BA850B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1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676399"/>
          </a:xfrm>
        </p:spPr>
        <p:txBody>
          <a:bodyPr/>
          <a:lstStyle/>
          <a:p>
            <a:r>
              <a:rPr lang="en-US" b="1" i="1" dirty="0" smtClean="0"/>
              <a:t>Group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114800"/>
            <a:ext cx="5257800" cy="15240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RAJESH KUMAR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Deptt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Of Mathematics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Govt. Degree College </a:t>
            </a:r>
            <a:r>
              <a:rPr lang="en-US" dirty="0" err="1">
                <a:solidFill>
                  <a:schemeClr val="tx1"/>
                </a:solidFill>
              </a:rPr>
              <a:t>Bisauli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Budaun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9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:Uniqueness of inverse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The inverse of each element of a group is unique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/>
              <a:t>Proof 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possible, let 𝑎 and 𝑏 be two elements of a group 𝐺</a:t>
            </a:r>
            <a:r>
              <a:rPr lang="en-US" dirty="0" smtClean="0"/>
              <a:t>,so </a:t>
            </a:r>
            <a:r>
              <a:rPr lang="en-US" dirty="0"/>
              <a:t>that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	 𝑏𝑎 </a:t>
            </a:r>
            <a:r>
              <a:rPr lang="en-US" dirty="0"/>
              <a:t>= 𝑎𝑏 = 𝑒 </a:t>
            </a:r>
            <a:r>
              <a:rPr lang="en-US" dirty="0" smtClean="0"/>
              <a:t>              ...(</a:t>
            </a:r>
            <a:r>
              <a:rPr lang="en-US" dirty="0"/>
              <a:t>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dirty="0"/>
              <a:t>𝑐𝑎 = 𝑎𝑐 = 𝑒 </a:t>
            </a:r>
            <a:r>
              <a:rPr lang="en-US" dirty="0" smtClean="0"/>
              <a:t>              ...(</a:t>
            </a:r>
            <a:r>
              <a:rPr lang="en-US" dirty="0"/>
              <a:t>2)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𝑒 </a:t>
            </a:r>
            <a:r>
              <a:rPr lang="en-US" dirty="0"/>
              <a:t>be an identity in 𝐺.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𝑏𝑎 </a:t>
            </a:r>
            <a:r>
              <a:rPr lang="en-US" dirty="0"/>
              <a:t>= 𝑒 = 𝑐𝑎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or  </a:t>
            </a:r>
            <a:r>
              <a:rPr lang="en-US" dirty="0"/>
              <a:t>𝑏𝑎 = 𝑐𝑎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𝑏 </a:t>
            </a:r>
            <a:r>
              <a:rPr lang="en-US" dirty="0"/>
              <a:t>= </a:t>
            </a:r>
            <a:r>
              <a:rPr lang="en-US" dirty="0" smtClean="0"/>
              <a:t>𝑐  [</a:t>
            </a:r>
            <a:r>
              <a:rPr lang="en-US" dirty="0"/>
              <a:t>by right cancellation law.] </a:t>
            </a:r>
          </a:p>
        </p:txBody>
      </p:sp>
    </p:spTree>
    <p:extLst>
      <p:ext uri="{BB962C8B-B14F-4D97-AF65-F5344CB8AC3E}">
        <p14:creationId xmlns:p14="http://schemas.microsoft.com/office/powerpoint/2010/main" val="793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4017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Theorem:If </a:t>
                </a:r>
                <a:r>
                  <a:rPr lang="en-US" dirty="0"/>
                  <a:t>let 𝐺 be a group and 𝑎 ∈ 𝐺 </a:t>
                </a:r>
                <a:r>
                  <a:rPr lang="en-US" dirty="0" smtClean="0"/>
                  <a:t>then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= 𝑎.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401762"/>
              </a:xfrm>
              <a:blipFill rotWithShape="1">
                <a:blip r:embed="rId2"/>
                <a:stretch>
                  <a:fillRect l="-2593" t="-5217" r="-1481" b="-1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Proof: </a:t>
                </a: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be the inverse of an element 𝑎 of a group 𝐺</a:t>
                </a:r>
                <a:r>
                  <a:rPr lang="en-US" dirty="0" smtClean="0"/>
                  <a:t>,then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𝑎 = 𝑒 </a:t>
                </a:r>
                <a:r>
                  <a:rPr lang="en-US" dirty="0" smtClean="0"/>
                  <a:t>                     ……………(</a:t>
                </a:r>
                <a:r>
                  <a:rPr lang="en-US" dirty="0"/>
                  <a:t>1)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Then to </a:t>
                </a:r>
                <a:r>
                  <a:rPr lang="en-US" dirty="0"/>
                  <a:t>prove that the inverse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is 𝑎, </a:t>
                </a:r>
                <a:r>
                  <a:rPr lang="en-US" dirty="0" err="1"/>
                  <a:t>premultiplying</a:t>
                </a:r>
                <a:r>
                  <a:rPr lang="en-US" dirty="0"/>
                  <a:t> (1)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] 𝑎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𝑒, by associative law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𝑒𝑎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       𝑎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2022" r="-3407" b="-16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2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967334"/>
            <a:ext cx="5943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Thanks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37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Let 𝐺 be a set. A binary operation on 𝐺 is a function that assigns each order pair of elements of 𝐺 an element of 𝐺. </a:t>
            </a:r>
          </a:p>
          <a:p>
            <a:pPr marL="0" indent="0">
              <a:buNone/>
            </a:pPr>
            <a:r>
              <a:rPr lang="en-US" dirty="0" smtClean="0"/>
              <a:t>	𝑓 ∶ 𝐺 × 𝐺 → 𝐺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Remark : o is a binary operation on 𝐺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aοb</a:t>
            </a:r>
            <a:r>
              <a:rPr lang="en-US" dirty="0" smtClean="0"/>
              <a:t> Є 𝐺.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6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non empty set together with one or more than one binary operation is called algebraic structure. </a:t>
            </a:r>
          </a:p>
          <a:p>
            <a:pPr marL="0" indent="0">
              <a:buNone/>
            </a:pPr>
            <a:r>
              <a:rPr lang="en-US" b="1" dirty="0" smtClean="0"/>
              <a:t>Examples :</a:t>
            </a:r>
          </a:p>
          <a:p>
            <a:pPr marL="0" indent="0">
              <a:buNone/>
            </a:pPr>
            <a:r>
              <a:rPr lang="en-US" dirty="0" smtClean="0"/>
              <a:t>1. (R,+, ∙) is an algebraic structure. </a:t>
            </a:r>
          </a:p>
          <a:p>
            <a:pPr marL="0" indent="0">
              <a:buNone/>
            </a:pPr>
            <a:r>
              <a:rPr lang="en-US" dirty="0" smtClean="0"/>
              <a:t>2. (N, +) , (Z, +), (Q, +)  are algebraic structures.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27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 non empty set 𝐺 together with an operation o is called a group if the following conditions are satisfied 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• Closure axiom,</a:t>
                </a:r>
              </a:p>
              <a:p>
                <a:pPr marL="0" indent="0">
                  <a:buNone/>
                </a:pPr>
                <a:r>
                  <a:rPr lang="en-US" dirty="0" smtClean="0"/>
                  <a:t>	∀ 𝑎,𝑏 ∈ 𝐺 ⇒ 𝑎𝑜𝑏 ∈ 𝐺.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• Associative axiom,</a:t>
                </a:r>
              </a:p>
              <a:p>
                <a:pPr marL="0" indent="0">
                  <a:buNone/>
                </a:pPr>
                <a:r>
                  <a:rPr lang="en-US" dirty="0" smtClean="0"/>
                  <a:t>	𝑎𝑜𝑏 𝑜𝑐 = 𝑎𝑜(𝑏𝑜𝑐) ∀ 𝑎,𝑏,𝑐 ∈ 𝐺 </a:t>
                </a:r>
              </a:p>
              <a:p>
                <a:pPr marL="0" indent="0">
                  <a:buNone/>
                </a:pPr>
                <a:r>
                  <a:rPr lang="en-US" dirty="0" smtClean="0"/>
                  <a:t>• Existence of identity,</a:t>
                </a:r>
              </a:p>
              <a:p>
                <a:pPr marL="0" indent="0">
                  <a:buNone/>
                </a:pPr>
                <a:r>
                  <a:rPr lang="en-US" dirty="0" smtClean="0"/>
                  <a:t> ∃ an element 𝑒 ∈ 𝐺, called  identity 𝑎𝑜𝑒 = 𝑒𝑜𝑎 = 𝑎 ∀ 𝑎 ∈ 𝐺.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• Existence of inverse, </a:t>
                </a:r>
              </a:p>
              <a:p>
                <a:pPr marL="0" indent="0">
                  <a:buNone/>
                </a:pPr>
                <a:r>
                  <a:rPr lang="en-US" dirty="0" smtClean="0"/>
                  <a:t>𝑎 ∈ 𝐺 , 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∈ 𝐺 𝑠.𝑡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𝑜𝑎 = 𝑎𝑜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 𝑒 This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called inverse of 𝑎.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2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Abelian</a:t>
            </a:r>
            <a:r>
              <a:rPr lang="en-US" dirty="0" smtClean="0"/>
              <a:t> Group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 group 𝐺,𝑜 is called </a:t>
                </a:r>
                <a:r>
                  <a:rPr lang="en-US" dirty="0" err="1" smtClean="0"/>
                  <a:t>abelian</a:t>
                </a:r>
                <a:r>
                  <a:rPr lang="en-US" dirty="0" smtClean="0"/>
                  <a:t> group or commutative group if 𝑎𝑜𝑏 = 𝑏𝑜𝑎 ∀ 𝑎,𝑏 ∈ 𝐺.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b="1" dirty="0" smtClean="0"/>
                  <a:t>Examples :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  (ℤ, +) ,( ℚ , +) ,(ℝ, +) all are commutative group.</a:t>
                </a:r>
              </a:p>
              <a:p>
                <a:pPr marL="514350" indent="-514350">
                  <a:buAutoNum type="arabicPeriod" startAt="2"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∙) 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ℝ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∙) are commutative group.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The set of all 𝑚 × 𝑛 </a:t>
                </a:r>
                <a:r>
                  <a:rPr lang="en-US" dirty="0" err="1" smtClean="0"/>
                  <a:t>matrics</a:t>
                </a:r>
                <a:r>
                  <a:rPr lang="en-US" dirty="0" smtClean="0"/>
                  <a:t>  (real and complex) with matrix addition as a binary operation is commutative group. The zero matric is the identity element and the inverse of matric of A is –A.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7" t="-2426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62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Theorem :Uniqueness of identity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identity 𝑒 in a group always unique. Proof If possible, suppose that 𝑒 and 𝑒′ are two identity elements in a group 𝐺.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𝑒 is an identity element </a:t>
            </a:r>
          </a:p>
          <a:p>
            <a:pPr marL="0" indent="0">
              <a:buNone/>
            </a:pPr>
            <a:r>
              <a:rPr lang="en-US" dirty="0" smtClean="0"/>
              <a:t>⇒ 𝑒𝑒′ = 𝑒′𝑒 = 𝑒′ 𝑎𝑒 = 𝑒𝑎 = 𝑎 </a:t>
            </a:r>
          </a:p>
          <a:p>
            <a:pPr marL="0" indent="0">
              <a:buNone/>
            </a:pPr>
            <a:r>
              <a:rPr lang="en-US" dirty="0" smtClean="0"/>
              <a:t>   𝑒′ is an identity element </a:t>
            </a:r>
          </a:p>
          <a:p>
            <a:pPr marL="0" indent="0">
              <a:buNone/>
            </a:pPr>
            <a:r>
              <a:rPr lang="en-US" dirty="0" smtClean="0"/>
              <a:t>⇒ 𝑒𝑒′ = 𝑒′𝑒 = 𝑒 [ 𝑎𝑒′ = 𝑒′𝑎 = 𝑎] </a:t>
            </a:r>
          </a:p>
          <a:p>
            <a:pPr marL="0" indent="0">
              <a:buNone/>
            </a:pPr>
            <a:r>
              <a:rPr lang="en-US" dirty="0" smtClean="0"/>
              <a:t>these statements prove that 𝑒 = 𝑒𝑒′ = 𝑒′𝑒 = 𝑒′ </a:t>
            </a:r>
          </a:p>
          <a:p>
            <a:pPr marL="0" indent="0">
              <a:buNone/>
            </a:pPr>
            <a:r>
              <a:rPr lang="en-US" dirty="0" smtClean="0"/>
              <a:t>from which, we get  𝑒 = 𝑒′.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:The cancellation laws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Suppose, 𝑎,𝑏,𝑐 are arbitrary elements of a group 𝐺. Then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𝑎𝑏 = 𝑎𝑐 ⇒ 𝑏 = 𝑐 ( left cancellation )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 𝑏𝑎 = 𝑐𝑎 ⇒ 𝑏 = 𝑐 (right cancellation ) 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Proof :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 𝑒 be the identity element in a group 𝐺.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Let  𝑎,𝑏,𝑐 ∈ 𝐺 be arbitrary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𝑎𝑏 = 𝑎𝑐</a:t>
                </a:r>
              </a:p>
              <a:p>
                <a:pPr marL="0" indent="0">
                  <a:buNone/>
                </a:pPr>
                <a:r>
                  <a:rPr lang="en-US" dirty="0" smtClean="0"/>
                  <a:t>	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𝑎𝑏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(𝑎𝑐)</a:t>
                </a:r>
              </a:p>
              <a:p>
                <a:pPr marL="0" indent="0">
                  <a:buNone/>
                </a:pPr>
                <a:r>
                  <a:rPr lang="en-US" dirty="0" smtClean="0"/>
                  <a:t>	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𝑎 𝑏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𝑎 𝑐 [by associative law]</a:t>
                </a:r>
              </a:p>
              <a:p>
                <a:pPr marL="0" indent="0">
                  <a:buNone/>
                </a:pPr>
                <a:r>
                  <a:rPr lang="en-US" dirty="0" smtClean="0"/>
                  <a:t>	⇒ 𝑒𝑏 = 𝑒𝑐</a:t>
                </a:r>
              </a:p>
              <a:p>
                <a:pPr marL="0" indent="0">
                  <a:buNone/>
                </a:pPr>
                <a:r>
                  <a:rPr lang="en-US" dirty="0" smtClean="0"/>
                  <a:t>	⇒ 𝑏 = 𝑐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0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9906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Again </a:t>
            </a:r>
            <a:r>
              <a:rPr lang="en-US" dirty="0" smtClean="0"/>
              <a:t>	  𝑏𝑎 </a:t>
            </a:r>
            <a:r>
              <a:rPr lang="en-US" dirty="0"/>
              <a:t>= 𝑐𝑎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⇒ </a:t>
            </a:r>
            <a:r>
              <a:rPr lang="en-US" dirty="0"/>
              <a:t>𝑏𝑎 𝑎−1 = 𝑐𝑎 𝑎−1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⇒ </a:t>
            </a:r>
            <a:r>
              <a:rPr lang="en-US" dirty="0"/>
              <a:t>𝑏 𝑎𝑎−1 = 𝑐 𝑎𝑎−1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⇒ 	 𝑏𝑒 </a:t>
            </a:r>
            <a:r>
              <a:rPr lang="en-US" dirty="0"/>
              <a:t>= 𝑐𝑒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⇒ 	   𝑏 </a:t>
            </a:r>
            <a:r>
              <a:rPr lang="en-US" dirty="0"/>
              <a:t>= 𝑐</a:t>
            </a:r>
          </a:p>
          <a:p>
            <a:pPr marL="0" indent="0">
              <a:buNone/>
            </a:pPr>
            <a:r>
              <a:rPr lang="en-US" b="1" dirty="0"/>
              <a:t>Example :</a:t>
            </a:r>
          </a:p>
          <a:p>
            <a:pPr marL="0" indent="0">
              <a:buNone/>
            </a:pPr>
            <a:r>
              <a:rPr lang="en-US" dirty="0" smtClean="0"/>
              <a:t>1. The </a:t>
            </a:r>
            <a:r>
              <a:rPr lang="en-US" dirty="0"/>
              <a:t>positive integer form a </a:t>
            </a:r>
            <a:r>
              <a:rPr lang="en-US" dirty="0" err="1"/>
              <a:t>cancellative</a:t>
            </a:r>
            <a:r>
              <a:rPr lang="en-US" dirty="0"/>
              <a:t> </a:t>
            </a:r>
            <a:r>
              <a:rPr lang="en-US" dirty="0" err="1"/>
              <a:t>semigroup</a:t>
            </a:r>
            <a:r>
              <a:rPr lang="en-US" dirty="0"/>
              <a:t> under addition.</a:t>
            </a:r>
          </a:p>
          <a:p>
            <a:pPr marL="0" indent="0">
              <a:buNone/>
            </a:pPr>
            <a:r>
              <a:rPr lang="en-US" dirty="0"/>
              <a:t>2. The non-negative integers form a </a:t>
            </a:r>
            <a:r>
              <a:rPr lang="en-US" dirty="0" err="1"/>
              <a:t>cancellative</a:t>
            </a:r>
            <a:r>
              <a:rPr lang="en-US" dirty="0"/>
              <a:t> </a:t>
            </a:r>
            <a:r>
              <a:rPr lang="en-US" dirty="0" err="1"/>
              <a:t>monoid</a:t>
            </a:r>
            <a:r>
              <a:rPr lang="en-US" dirty="0"/>
              <a:t> under addition.</a:t>
            </a:r>
          </a:p>
          <a:p>
            <a:pPr marL="0" indent="0">
              <a:buNone/>
            </a:pPr>
            <a:r>
              <a:rPr lang="en-US" dirty="0"/>
              <a:t>3. The cross product of two vectors does not obey the cancellation law.</a:t>
            </a:r>
          </a:p>
          <a:p>
            <a:pPr marL="0" indent="0">
              <a:buNone/>
            </a:pPr>
            <a:r>
              <a:rPr lang="en-US" dirty="0"/>
              <a:t>if 𝑎 × 𝑏 = 𝑎 × 𝑐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/>
              <a:t>it does not follow that 𝑏 = 𝑐 even if 𝑎 ≠ 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122218"/>
            <a:ext cx="8229600" cy="1143000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58975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4. Matrix multiplication also does not necessary obey </a:t>
                </a:r>
                <a:r>
                  <a:rPr lang="en-US" dirty="0"/>
                  <a:t>the cancellation law.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AB </a:t>
                </a:r>
                <a:r>
                  <a:rPr lang="en-US" dirty="0"/>
                  <a:t>= BC and A ≠ 0 </a:t>
                </a:r>
              </a:p>
              <a:p>
                <a:pPr marL="0" indent="0">
                  <a:buNone/>
                </a:pPr>
                <a:r>
                  <a:rPr lang="en-US" dirty="0" smtClean="0"/>
                  <a:t>Consider </a:t>
                </a:r>
                <a:r>
                  <a:rPr lang="en-US" dirty="0"/>
                  <a:t>the set of all 2 × 2 matrices with integer coefficients. The matrix multiplication is defined </a:t>
                </a:r>
                <a:r>
                  <a:rPr lang="en-US" dirty="0" smtClean="0"/>
                  <a:t>by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′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′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′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dirty="0"/>
                                <m:t>𝑎𝑎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′ + 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𝑏𝑐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′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dirty="0"/>
                                <m:t>𝑎𝑏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′ + 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𝑏𝑑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′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dirty="0"/>
                                <m:t>𝑐𝑎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′ + 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𝑑𝑐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′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dirty="0"/>
                                <m:t>𝑐𝑏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′ + 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𝑑𝑑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′ 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It </a:t>
                </a:r>
                <a:r>
                  <a:rPr lang="en-US" dirty="0"/>
                  <a:t>is associative</a:t>
                </a:r>
                <a:r>
                  <a:rPr lang="en-US" dirty="0" smtClean="0"/>
                  <a:t>,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is identity but the cancellation law does not </a:t>
                </a:r>
                <a:r>
                  <a:rPr lang="en-US" dirty="0" smtClean="0"/>
                  <a:t>follow</a:t>
                </a:r>
              </a:p>
              <a:p>
                <a:pPr marL="0" indent="0">
                  <a:buNone/>
                </a:pPr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and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dirty="0"/>
                  <a:t>This implies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= </a:t>
                </a:r>
                <a:r>
                  <a:rPr lang="en-US" dirty="0" smtClean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but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5897563"/>
              </a:xfrm>
              <a:blipFill rotWithShape="1">
                <a:blip r:embed="rId2"/>
                <a:stretch>
                  <a:fillRect l="-889" t="-1655" b="-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2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459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Group</vt:lpstr>
      <vt:lpstr>Binary Operation</vt:lpstr>
      <vt:lpstr>Algebraic Structure</vt:lpstr>
      <vt:lpstr>Group</vt:lpstr>
      <vt:lpstr>Abelian Group</vt:lpstr>
      <vt:lpstr>Theorem :Uniqueness of identity </vt:lpstr>
      <vt:lpstr>Theorem :The cancellation laws </vt:lpstr>
      <vt:lpstr>PowerPoint Presentation</vt:lpstr>
      <vt:lpstr>PowerPoint Presentation</vt:lpstr>
      <vt:lpstr>Theorem :Uniqueness of inverse</vt:lpstr>
      <vt:lpstr>Theorem:If let 𝐺 be a group and 𝑎 ∈ 𝐺 then        (a^(-1) )^(-1)= 𝑎.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</dc:title>
  <dc:creator>Windows User</dc:creator>
  <cp:lastModifiedBy>Windows User</cp:lastModifiedBy>
  <cp:revision>25</cp:revision>
  <dcterms:created xsi:type="dcterms:W3CDTF">2020-04-18T01:51:36Z</dcterms:created>
  <dcterms:modified xsi:type="dcterms:W3CDTF">2020-04-19T01:51:37Z</dcterms:modified>
</cp:coreProperties>
</file>